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erriweather Sans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F84D6B-E47B-4EE1-B701-15DA4BECA38B}">
  <a:tblStyle styleId="{76F84D6B-E47B-4EE1-B701-15DA4BECA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bdfeae626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bdfeae626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dfeae626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dfeae626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bdfeae626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bdfeae626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bdfeae62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bdfeae62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bdfeae626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bdfeae626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bdfeae62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bdfeae62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bdfeae626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bdfeae626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bdfeae626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bdfeae626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bdfeae626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bdfeae626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bdfeae62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bdfeae62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bec6a8a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bec6a8a6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bdfeae626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bdfeae626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bdfeae626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bdfeae626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92969" y="126411"/>
            <a:ext cx="73581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 b="1" i="0" u="none" strike="noStrike" cap="none">
                <a:solidFill>
                  <a:srgbClr val="0100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892969" y="1426518"/>
            <a:ext cx="7358100" cy="30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spcBef>
                <a:spcPts val="2700"/>
              </a:spcBef>
              <a:spcAft>
                <a:spcPts val="0"/>
              </a:spcAft>
              <a:buClr>
                <a:srgbClr val="01000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01000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81000" algn="l" rtl="0">
              <a:spcBef>
                <a:spcPts val="27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Merriweather Sans"/>
              <a:buChar char="•"/>
              <a:defRPr sz="24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ntchangethislink.peardeckmagic.zone?eyJ0eXBlIjoiZ29vZ2xlLXNsaWRlcy1hZGRvbi1yZXNwb25zZS1mb290ZXIiLCJsYXN0RWRpdGVkQnkiOiJ1bmtub3duIiwicHJlc2VudGF0aW9uSWQiOiIxR1lGclVqTFpsUUJjV1F5WGlRc3NtZHFFOEYtSnUtdmlKYmF2V1pTU1BUUSIsImNvbnRlbnRJZCI6ImN1c3RvbS1yZXNwb25zZS1tdWx0aXBsZUNob2ljZSIsInNsaWRlSWQiOiJnNGJkZmVhZTYyNl8xXzEzNCIsImNvbnRlbnRJbnN0YW5jZUlkIjoiMUdZRnJVakxabFFCY1dReVhpUXNzbWRxRThGLUp1LXZpSmJhdldaU1NQVFEvMTBkNWRkNjEtNjg3My00YzQzLWJlZjMtNzhhNTllZWRlZjQwIn0=pearId=magic-pear-metadata-identifi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71450" y="1781538"/>
            <a:ext cx="3367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Genetics</a:t>
            </a:r>
            <a:endParaRPr sz="400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1041800" y="2682000"/>
            <a:ext cx="14265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Chapter </a:t>
            </a:r>
            <a:r>
              <a:rPr lang="en" dirty="0" smtClean="0"/>
              <a:t>6.1 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0" y="441975"/>
            <a:ext cx="4299850" cy="43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Chromosomes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4659600" y="1357325"/>
            <a:ext cx="42624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>
                <a:solidFill>
                  <a:schemeClr val="dk1"/>
                </a:solidFill>
              </a:rPr>
              <a:t>Is this karyotype a male or female?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1572800"/>
            <a:ext cx="4385775" cy="21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2717000" y="3198025"/>
            <a:ext cx="1064400" cy="635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 rot="-6825766">
            <a:off x="4684663" y="2055064"/>
            <a:ext cx="332051" cy="205986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>
            <a:hlinkClick r:id="rId4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Diploid vs Haploid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4726775" y="1188925"/>
            <a:ext cx="4179000" cy="3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Diploid </a:t>
            </a:r>
            <a:r>
              <a:rPr lang="en" sz="1600"/>
              <a:t>cells contain </a:t>
            </a:r>
            <a:r>
              <a:rPr lang="en" sz="1600" b="1" u="sng"/>
              <a:t>all</a:t>
            </a:r>
            <a:r>
              <a:rPr lang="en" sz="1600"/>
              <a:t> chromosomes in an organism. In a human, a diploid cell contains 46 chromosomes (</a:t>
            </a:r>
            <a:r>
              <a:rPr lang="en" sz="1600" b="1">
                <a:solidFill>
                  <a:schemeClr val="accent1"/>
                </a:solidFill>
              </a:rPr>
              <a:t>2n</a:t>
            </a:r>
            <a:r>
              <a:rPr lang="en" sz="1600"/>
              <a:t>)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Haploid </a:t>
            </a:r>
            <a:r>
              <a:rPr lang="en" sz="1600"/>
              <a:t>cells contain </a:t>
            </a:r>
            <a:r>
              <a:rPr lang="en" sz="1600" b="1" u="sng"/>
              <a:t>half</a:t>
            </a:r>
            <a:r>
              <a:rPr lang="en" sz="1600"/>
              <a:t> of the total chromosomes in an organism. In a human, a haploid cell contains 23 chromosomes (</a:t>
            </a:r>
            <a:r>
              <a:rPr lang="en" sz="1600" b="1">
                <a:solidFill>
                  <a:schemeClr val="accent1"/>
                </a:solidFill>
              </a:rPr>
              <a:t>n</a:t>
            </a:r>
            <a:r>
              <a:rPr lang="en" sz="1600"/>
              <a:t>)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All somatic cells are </a:t>
            </a:r>
            <a:r>
              <a:rPr lang="en" sz="1600" b="1" u="sng">
                <a:solidFill>
                  <a:schemeClr val="accent1"/>
                </a:solidFill>
              </a:rPr>
              <a:t>diploid</a:t>
            </a:r>
            <a:r>
              <a:rPr lang="en" sz="1600">
                <a:solidFill>
                  <a:schemeClr val="accent1"/>
                </a:solidFill>
              </a:rPr>
              <a:t> cells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Sperm and egg cells (</a:t>
            </a:r>
            <a:r>
              <a:rPr lang="en" sz="1600" b="1">
                <a:solidFill>
                  <a:schemeClr val="accent1"/>
                </a:solidFill>
              </a:rPr>
              <a:t>gametes</a:t>
            </a:r>
            <a:r>
              <a:rPr lang="en" sz="1600">
                <a:solidFill>
                  <a:schemeClr val="accent1"/>
                </a:solidFill>
              </a:rPr>
              <a:t>) are considered </a:t>
            </a:r>
            <a:r>
              <a:rPr lang="en" sz="1600" b="1" u="sng">
                <a:solidFill>
                  <a:schemeClr val="accent1"/>
                </a:solidFill>
              </a:rPr>
              <a:t>haploid</a:t>
            </a:r>
            <a:r>
              <a:rPr lang="en" sz="1600">
                <a:solidFill>
                  <a:schemeClr val="accent1"/>
                </a:solidFill>
              </a:rPr>
              <a:t>, since they each contain only </a:t>
            </a:r>
            <a:r>
              <a:rPr lang="en" sz="1600" b="1">
                <a:solidFill>
                  <a:schemeClr val="accent1"/>
                </a:solidFill>
              </a:rPr>
              <a:t>one set</a:t>
            </a:r>
            <a:r>
              <a:rPr lang="en" sz="1600">
                <a:solidFill>
                  <a:schemeClr val="accent1"/>
                </a:solidFill>
              </a:rPr>
              <a:t> of chromosomes</a:t>
            </a:r>
            <a:endParaRPr sz="1600">
              <a:solidFill>
                <a:schemeClr val="accent1"/>
              </a:solidFill>
            </a:endParaRPr>
          </a:p>
        </p:txBody>
      </p:sp>
      <p:grpSp>
        <p:nvGrpSpPr>
          <p:cNvPr id="172" name="Google Shape;172;p25"/>
          <p:cNvGrpSpPr/>
          <p:nvPr/>
        </p:nvGrpSpPr>
        <p:grpSpPr>
          <a:xfrm>
            <a:off x="76197" y="1321663"/>
            <a:ext cx="4507499" cy="3357014"/>
            <a:chOff x="76200" y="1306600"/>
            <a:chExt cx="5007775" cy="3371850"/>
          </a:xfrm>
        </p:grpSpPr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/>
            </a:blip>
            <a:srcRect l="3562" r="63146"/>
            <a:stretch/>
          </p:blipFill>
          <p:spPr>
            <a:xfrm>
              <a:off x="76200" y="1306600"/>
              <a:ext cx="2226451" cy="337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5"/>
            <p:cNvPicPr preferRelativeResize="0"/>
            <p:nvPr/>
          </p:nvPicPr>
          <p:blipFill rotWithShape="1">
            <a:blip r:embed="rId3">
              <a:alphaModFix/>
            </a:blip>
            <a:srcRect l="55048" r="2403"/>
            <a:stretch/>
          </p:blipFill>
          <p:spPr>
            <a:xfrm>
              <a:off x="2238375" y="1306600"/>
              <a:ext cx="2845600" cy="3371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Sexual Reproduction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171650" y="1385200"/>
            <a:ext cx="3519300" cy="32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Sexual Reproduction </a:t>
            </a:r>
            <a:r>
              <a:rPr lang="en">
                <a:solidFill>
                  <a:srgbClr val="000000"/>
                </a:solidFill>
              </a:rPr>
              <a:t>involves two gametes (egg and sperm) joining together. This process is known as </a:t>
            </a:r>
            <a:r>
              <a:rPr lang="en" b="1">
                <a:solidFill>
                  <a:schemeClr val="dk1"/>
                </a:solidFill>
              </a:rPr>
              <a:t>fertilization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the nucleus of the sperm combines with the nucleus of the egg they form one nucleus, now containing </a:t>
            </a:r>
            <a:r>
              <a:rPr lang="en" b="1"/>
              <a:t>2n</a:t>
            </a:r>
            <a:r>
              <a:rPr lang="en"/>
              <a:t> chromosomes. In humans this number is 46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953" y="1497100"/>
            <a:ext cx="5224176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Meiosis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678628" y="1547825"/>
            <a:ext cx="80532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Meiosis</a:t>
            </a:r>
            <a:r>
              <a:rPr lang="en"/>
              <a:t> is the process in which gametes are formed from germ cells. The diploid cell is divided into a haploid cell.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careful not to confuse </a:t>
            </a:r>
            <a:r>
              <a:rPr lang="en" b="1">
                <a:solidFill>
                  <a:schemeClr val="dk1"/>
                </a:solidFill>
              </a:rPr>
              <a:t>meiosis </a:t>
            </a:r>
            <a:r>
              <a:rPr lang="en"/>
              <a:t>with </a:t>
            </a:r>
            <a:r>
              <a:rPr lang="en" b="1">
                <a:solidFill>
                  <a:schemeClr val="dk1"/>
                </a:solidFill>
              </a:rPr>
              <a:t>mitosis</a:t>
            </a:r>
            <a:r>
              <a:rPr lang="en"/>
              <a:t>!!!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Meiosis produces genetically </a:t>
            </a:r>
            <a:r>
              <a:rPr lang="en" b="1">
                <a:solidFill>
                  <a:schemeClr val="accent1"/>
                </a:solidFill>
              </a:rPr>
              <a:t>unique</a:t>
            </a:r>
            <a:r>
              <a:rPr lang="en">
                <a:solidFill>
                  <a:schemeClr val="accent1"/>
                </a:solidFill>
              </a:rPr>
              <a:t> cells. This is why we don’t look </a:t>
            </a:r>
            <a:r>
              <a:rPr lang="en" i="1">
                <a:solidFill>
                  <a:schemeClr val="accent1"/>
                </a:solidFill>
              </a:rPr>
              <a:t>exactly</a:t>
            </a:r>
            <a:r>
              <a:rPr lang="en">
                <a:solidFill>
                  <a:schemeClr val="accent1"/>
                </a:solidFill>
              </a:rPr>
              <a:t> like our brothers and sisters, although we may have some similarities.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Meiosis only takes place at certain times during an organism's life cycle.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391362"/>
            <a:ext cx="8957650" cy="43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2097875" y="575950"/>
            <a:ext cx="678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 Chromosomes and Meiosis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53250" y="1752600"/>
            <a:ext cx="7690200" cy="2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After this section you will be able to……</a:t>
            </a:r>
            <a:endParaRPr sz="26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Compare germ cells and somatic cells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Explain the purpose of meiosis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Identify chromosomes and their importance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47625" y="576075"/>
            <a:ext cx="1659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TEKS</a:t>
            </a:r>
            <a:endParaRPr sz="440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85700" y="1595775"/>
            <a:ext cx="43863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6G - recognize the significance of meiosis to sexual reproduction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075" y="1243000"/>
            <a:ext cx="4284101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 Cells vs Somatic Cells</a:t>
            </a:r>
            <a:endParaRPr/>
          </a:p>
        </p:txBody>
      </p:sp>
      <p:graphicFrame>
        <p:nvGraphicFramePr>
          <p:cNvPr id="96" name="Google Shape;96;p17"/>
          <p:cNvGraphicFramePr/>
          <p:nvPr/>
        </p:nvGraphicFramePr>
        <p:xfrm>
          <a:off x="297600" y="1112575"/>
          <a:ext cx="4334000" cy="3581040"/>
        </p:xfrm>
        <a:graphic>
          <a:graphicData uri="http://schemas.openxmlformats.org/drawingml/2006/table">
            <a:tbl>
              <a:tblPr>
                <a:noFill/>
                <a:tableStyleId>{76F84D6B-E47B-4EE1-B701-15DA4BECA38B}</a:tableStyleId>
              </a:tblPr>
              <a:tblGrid>
                <a:gridCol w="21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Germ Cells</a:t>
                      </a:r>
                      <a:endParaRPr sz="1600"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Somatic Cells</a:t>
                      </a:r>
                      <a:endParaRPr sz="1600"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Also known as sex cells (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gametes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Also known as body cells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Cells in your reproductive organs (testes and ovaries)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All other cells in your body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Will be passed onto offspring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Will not be passed onto offspring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Divide in a process called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meiosis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Divide in a process called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mitosis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Haploid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Diploid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00" y="1426288"/>
            <a:ext cx="2919325" cy="29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 Cells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810125" y="1062375"/>
            <a:ext cx="3921600" cy="3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Germ cells</a:t>
            </a:r>
            <a:r>
              <a:rPr lang="en"/>
              <a:t> are the cells in your reproductive organs—the ovaries or testes—that develop into eggs or sperm</a:t>
            </a:r>
            <a:endParaRPr/>
          </a:p>
          <a:p>
            <a:pPr marL="0" marR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Gametes </a:t>
            </a:r>
            <a:r>
              <a:rPr lang="en"/>
              <a:t>are developed germ cells (eggs and sperm)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DNA from your gametes </a:t>
            </a:r>
            <a:r>
              <a:rPr lang="en" b="1" u="sng">
                <a:solidFill>
                  <a:schemeClr val="accent1"/>
                </a:solidFill>
              </a:rPr>
              <a:t>will</a:t>
            </a:r>
            <a:r>
              <a:rPr lang="en">
                <a:solidFill>
                  <a:schemeClr val="accent1"/>
                </a:solidFill>
              </a:rPr>
              <a:t> be passed onto offspring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0" y="1211350"/>
            <a:ext cx="4066944" cy="17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00" y="2833675"/>
            <a:ext cx="2761125" cy="205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Somatic Cells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83650" y="1264775"/>
            <a:ext cx="3423900" cy="3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Somatic cells</a:t>
            </a:r>
            <a:r>
              <a:rPr lang="en"/>
              <a:t> (soh-MAT-ihk), or body cells, are all the other cells in your body.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Somatic cells make up most of your tissues and organs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The DNA from your somatic cells will </a:t>
            </a:r>
            <a:r>
              <a:rPr lang="en" b="1" u="sng">
                <a:solidFill>
                  <a:schemeClr val="accent1"/>
                </a:solidFill>
              </a:rPr>
              <a:t>not</a:t>
            </a:r>
            <a:r>
              <a:rPr lang="en">
                <a:solidFill>
                  <a:schemeClr val="accent1"/>
                </a:solidFill>
              </a:rPr>
              <a:t> be passed onto offspring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297775"/>
            <a:ext cx="4984000" cy="33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2047875" y="575950"/>
            <a:ext cx="6674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Hierarchy &amp; Protein Synthesis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" y="1113700"/>
            <a:ext cx="3273683" cy="36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83" y="1363750"/>
            <a:ext cx="5448817" cy="251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Chromosomes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621500" y="1295400"/>
            <a:ext cx="42624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Humans have 23 </a:t>
            </a:r>
            <a:r>
              <a:rPr lang="en" b="1" u="sng">
                <a:solidFill>
                  <a:schemeClr val="accent1"/>
                </a:solidFill>
              </a:rPr>
              <a:t>pairs</a:t>
            </a:r>
            <a:r>
              <a:rPr lang="en">
                <a:solidFill>
                  <a:schemeClr val="accent1"/>
                </a:solidFill>
              </a:rPr>
              <a:t> of chromosomes.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23 chromosomes come from your mother (egg cell) and 23 come from your father (sperm cell) - </a:t>
            </a:r>
            <a:r>
              <a:rPr lang="en" b="1" u="sng">
                <a:solidFill>
                  <a:schemeClr val="accent1"/>
                </a:solidFill>
              </a:rPr>
              <a:t>46 total</a:t>
            </a:r>
            <a:endParaRPr b="1" u="sng">
              <a:solidFill>
                <a:schemeClr val="accent1"/>
              </a:solidFill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1572800"/>
            <a:ext cx="4385775" cy="219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975" y="2833688"/>
            <a:ext cx="25908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Chromosomes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4659600" y="1103700"/>
            <a:ext cx="4262400" cy="3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Sex chromosomes</a:t>
            </a:r>
            <a:r>
              <a:rPr lang="en">
                <a:solidFill>
                  <a:srgbClr val="000000"/>
                </a:solidFill>
              </a:rPr>
              <a:t> make up one pair of your 23 sets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XX</a:t>
            </a:r>
            <a:r>
              <a:rPr lang="en">
                <a:solidFill>
                  <a:srgbClr val="000000"/>
                </a:solidFill>
              </a:rPr>
              <a:t> is female and </a:t>
            </a:r>
            <a:r>
              <a:rPr lang="en" b="1">
                <a:solidFill>
                  <a:schemeClr val="accent1"/>
                </a:solidFill>
              </a:rPr>
              <a:t>XY</a:t>
            </a:r>
            <a:r>
              <a:rPr lang="en">
                <a:solidFill>
                  <a:srgbClr val="000000"/>
                </a:solidFill>
              </a:rPr>
              <a:t> is male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Autosomes</a:t>
            </a:r>
            <a:r>
              <a:rPr lang="en">
                <a:solidFill>
                  <a:srgbClr val="000000"/>
                </a:solidFill>
              </a:rPr>
              <a:t> are all other pairs. They contain genes all of the rest of an organism’s life functions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Homologous chromosomes</a:t>
            </a:r>
            <a:r>
              <a:rPr lang="en">
                <a:solidFill>
                  <a:srgbClr val="000000"/>
                </a:solidFill>
              </a:rPr>
              <a:t>  are paired together; they contain the same genes from each parent and are the same size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1572800"/>
            <a:ext cx="4385775" cy="219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On-screen Show (16:9)</PresentationFormat>
  <Paragraphs>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Lato</vt:lpstr>
      <vt:lpstr>Helvetica Neue</vt:lpstr>
      <vt:lpstr>Arial</vt:lpstr>
      <vt:lpstr>Merriweather Sans</vt:lpstr>
      <vt:lpstr>Raleway</vt:lpstr>
      <vt:lpstr>Swiss</vt:lpstr>
      <vt:lpstr>Genetics</vt:lpstr>
      <vt:lpstr>6.1 Chromosomes and Meiosis</vt:lpstr>
      <vt:lpstr>TEKS</vt:lpstr>
      <vt:lpstr>Germ Cells vs Somatic Cells</vt:lpstr>
      <vt:lpstr>Germ Cells</vt:lpstr>
      <vt:lpstr>Somatic Cells</vt:lpstr>
      <vt:lpstr>DNA Hierarchy &amp; Protein Synthesis</vt:lpstr>
      <vt:lpstr>Chromosomes</vt:lpstr>
      <vt:lpstr>Chromosomes</vt:lpstr>
      <vt:lpstr>Chromosomes</vt:lpstr>
      <vt:lpstr>Diploid vs Haploid</vt:lpstr>
      <vt:lpstr>Sexual Reproduction</vt:lpstr>
      <vt:lpstr>Meiosis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</dc:title>
  <cp:lastModifiedBy>e141642</cp:lastModifiedBy>
  <cp:revision>1</cp:revision>
  <dcterms:modified xsi:type="dcterms:W3CDTF">2019-01-09T00:52:47Z</dcterms:modified>
</cp:coreProperties>
</file>